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12"/>
  </p:notesMasterIdLst>
  <p:sldIdLst>
    <p:sldId id="256" r:id="rId2"/>
    <p:sldId id="259" r:id="rId3"/>
    <p:sldId id="257" r:id="rId4"/>
    <p:sldId id="262" r:id="rId5"/>
    <p:sldId id="263" r:id="rId6"/>
    <p:sldId id="296" r:id="rId7"/>
    <p:sldId id="294" r:id="rId8"/>
    <p:sldId id="295" r:id="rId9"/>
    <p:sldId id="266" r:id="rId10"/>
    <p:sldId id="274" r:id="rId11"/>
  </p:sldIdLst>
  <p:sldSz cx="9144000" cy="5143500" type="screen16x9"/>
  <p:notesSz cx="6858000" cy="9144000"/>
  <p:embeddedFontLst>
    <p:embeddedFont>
      <p:font typeface="Assistant" pitchFamily="2" charset="-79"/>
      <p:regular r:id="rId13"/>
      <p:bold r:id="rId14"/>
    </p:embeddedFont>
    <p:embeddedFont>
      <p:font typeface="Assistant Light" pitchFamily="2" charset="-79"/>
      <p:regular r:id="rId15"/>
      <p:bold r:id="rId16"/>
    </p:embeddedFont>
    <p:embeddedFont>
      <p:font typeface="Fira Sans Extra Condensed Medium" panose="020B0604020202020204" charset="0"/>
      <p:regular r:id="rId17"/>
      <p:bold r:id="rId18"/>
      <p:italic r:id="rId19"/>
      <p:boldItalic r:id="rId20"/>
    </p:embeddedFont>
    <p:embeddedFont>
      <p:font typeface="Nunito ExtraBold" pitchFamily="2" charset="0"/>
      <p:bold r:id="rId21"/>
      <p:boldItalic r:id="rId22"/>
    </p:embeddedFont>
    <p:embeddedFont>
      <p:font typeface="Nunito Sans" pitchFamily="2" charset="0"/>
      <p:regular r:id="rId23"/>
      <p:bold r:id="rId24"/>
      <p:italic r:id="rId25"/>
      <p:boldItalic r:id="rId26"/>
    </p:embeddedFont>
    <p:embeddedFont>
      <p:font typeface="Nunito Sans ExtraBold" pitchFamily="2" charset="0"/>
      <p:bold r:id="rId27"/>
      <p:boldItalic r:id="rId28"/>
    </p:embeddedFont>
    <p:embeddedFont>
      <p:font typeface="Pontano Sans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pos="4215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F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9" autoAdjust="0"/>
    <p:restoredTop sz="94660"/>
  </p:normalViewPr>
  <p:slideViewPr>
    <p:cSldViewPr snapToGrid="0">
      <p:cViewPr>
        <p:scale>
          <a:sx n="73" d="100"/>
          <a:sy n="73" d="100"/>
        </p:scale>
        <p:origin x="907" y="566"/>
      </p:cViewPr>
      <p:guideLst>
        <p:guide pos="5760"/>
        <p:guide pos="421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ef6e01a5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ef6e01a5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e4b937d3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e4b937d3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8d3b44f0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8d3b44f0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8d3b44f0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8d3b44f0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522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58d3b44f0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58d3b44f0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9831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8d3b44f0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8d3b44f0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5735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89700" y="-20175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7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999400" y="3305175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/>
          <p:nvPr/>
        </p:nvSpPr>
        <p:spPr>
          <a:xfrm>
            <a:off x="5611575" y="3305175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690650" y="1925050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4312350" y="1925050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6980125" y="1925050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3"/>
          <p:cNvGrpSpPr/>
          <p:nvPr/>
        </p:nvGrpSpPr>
        <p:grpSpPr>
          <a:xfrm>
            <a:off x="-6586" y="-40475"/>
            <a:ext cx="9180576" cy="1384272"/>
            <a:chOff x="0" y="-40481"/>
            <a:chExt cx="9144000" cy="1384272"/>
          </a:xfrm>
        </p:grpSpPr>
        <p:sp>
          <p:nvSpPr>
            <p:cNvPr id="19" name="Google Shape;19;p3"/>
            <p:cNvSpPr/>
            <p:nvPr/>
          </p:nvSpPr>
          <p:spPr>
            <a:xfrm rot="10800000">
              <a:off x="1200" y="799890"/>
              <a:ext cx="9142800" cy="5439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0" y="-40481"/>
              <a:ext cx="9144000" cy="856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967738" y="267115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152088" y="234055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2"/>
          </p:nvPr>
        </p:nvSpPr>
        <p:spPr>
          <a:xfrm>
            <a:off x="3589500" y="267115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3"/>
          </p:nvPr>
        </p:nvSpPr>
        <p:spPr>
          <a:xfrm>
            <a:off x="3773838" y="234055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4"/>
          </p:nvPr>
        </p:nvSpPr>
        <p:spPr>
          <a:xfrm>
            <a:off x="6264526" y="267115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 idx="5"/>
          </p:nvPr>
        </p:nvSpPr>
        <p:spPr>
          <a:xfrm>
            <a:off x="6448876" y="234055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6"/>
          </p:nvPr>
        </p:nvSpPr>
        <p:spPr>
          <a:xfrm>
            <a:off x="2271011" y="403110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7"/>
          </p:nvPr>
        </p:nvSpPr>
        <p:spPr>
          <a:xfrm>
            <a:off x="2455361" y="370050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8"/>
          </p:nvPr>
        </p:nvSpPr>
        <p:spPr>
          <a:xfrm>
            <a:off x="4892774" y="403110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9"/>
          </p:nvPr>
        </p:nvSpPr>
        <p:spPr>
          <a:xfrm>
            <a:off x="5077124" y="370050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3"/>
          </p:nvPr>
        </p:nvSpPr>
        <p:spPr>
          <a:xfrm>
            <a:off x="3080975" y="398750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14" hasCustomPrompt="1"/>
          </p:nvPr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5" hasCustomPrompt="1"/>
          </p:nvPr>
        </p:nvSpPr>
        <p:spPr>
          <a:xfrm>
            <a:off x="419761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16" hasCustomPrompt="1"/>
          </p:nvPr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17" hasCustomPrompt="1"/>
          </p:nvPr>
        </p:nvSpPr>
        <p:spPr>
          <a:xfrm>
            <a:off x="2879111" y="3386650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18" hasCustomPrompt="1"/>
          </p:nvPr>
        </p:nvSpPr>
        <p:spPr>
          <a:xfrm>
            <a:off x="5500879" y="3386650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1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 flipH="1">
            <a:off x="-447675" y="-42125"/>
            <a:ext cx="5743575" cy="5200650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44" name="Google Shape;44;p5"/>
          <p:cNvSpPr txBox="1">
            <a:spLocks noGrp="1"/>
          </p:cNvSpPr>
          <p:nvPr>
            <p:ph type="ctrTitle"/>
          </p:nvPr>
        </p:nvSpPr>
        <p:spPr>
          <a:xfrm>
            <a:off x="630625" y="1659512"/>
            <a:ext cx="38673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630625" y="2513488"/>
            <a:ext cx="33405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5_1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63" name="Google Shape;63;p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64" name="Google Shape;64;p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2"/>
          </p:nvPr>
        </p:nvSpPr>
        <p:spPr>
          <a:xfrm>
            <a:off x="5739302" y="1659506"/>
            <a:ext cx="29001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5739302" y="2513494"/>
            <a:ext cx="25050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CUSTOM_15_1_1_1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ctrTitle"/>
          </p:nvPr>
        </p:nvSpPr>
        <p:spPr>
          <a:xfrm flipH="1">
            <a:off x="6795803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720000" y="1982325"/>
            <a:ext cx="26715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1264200" y="2513497"/>
            <a:ext cx="21273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74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23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-38250" y="-19125"/>
            <a:ext cx="3403525" cy="5213625"/>
          </a:xfrm>
          <a:custGeom>
            <a:avLst/>
            <a:gdLst/>
            <a:ahLst/>
            <a:cxnLst/>
            <a:rect l="l" t="t" r="r" b="b"/>
            <a:pathLst>
              <a:path w="136141" h="208545" extrusionOk="0">
                <a:moveTo>
                  <a:pt x="114980" y="0"/>
                </a:moveTo>
                <a:lnTo>
                  <a:pt x="136141" y="208545"/>
                </a:lnTo>
                <a:lnTo>
                  <a:pt x="0" y="208545"/>
                </a:lnTo>
                <a:lnTo>
                  <a:pt x="0" y="2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74" name="Google Shape;74;p10"/>
          <p:cNvSpPr/>
          <p:nvPr/>
        </p:nvSpPr>
        <p:spPr>
          <a:xfrm>
            <a:off x="5729875" y="-6374"/>
            <a:ext cx="3792300" cy="5149875"/>
          </a:xfrm>
          <a:custGeom>
            <a:avLst/>
            <a:gdLst/>
            <a:ahLst/>
            <a:cxnLst/>
            <a:rect l="l" t="t" r="r" b="b"/>
            <a:pathLst>
              <a:path w="151692" h="205995" extrusionOk="0">
                <a:moveTo>
                  <a:pt x="34162" y="510"/>
                </a:moveTo>
                <a:lnTo>
                  <a:pt x="0" y="205995"/>
                </a:lnTo>
                <a:lnTo>
                  <a:pt x="140729" y="205995"/>
                </a:lnTo>
                <a:lnTo>
                  <a:pt x="151692" y="177186"/>
                </a:lnTo>
                <a:lnTo>
                  <a:pt x="1409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5" name="Google Shape;75;p10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ctrTitle" idx="2"/>
          </p:nvPr>
        </p:nvSpPr>
        <p:spPr>
          <a:xfrm flipH="1">
            <a:off x="719975" y="2423575"/>
            <a:ext cx="13743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ubTitle" idx="1"/>
          </p:nvPr>
        </p:nvSpPr>
        <p:spPr>
          <a:xfrm flipH="1">
            <a:off x="720000" y="2954750"/>
            <a:ext cx="19851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ctrTitle" idx="3"/>
          </p:nvPr>
        </p:nvSpPr>
        <p:spPr>
          <a:xfrm flipH="1">
            <a:off x="3884850" y="2423575"/>
            <a:ext cx="13743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ubTitle" idx="4"/>
          </p:nvPr>
        </p:nvSpPr>
        <p:spPr>
          <a:xfrm flipH="1">
            <a:off x="3579450" y="2954750"/>
            <a:ext cx="19851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ctrTitle" idx="5"/>
          </p:nvPr>
        </p:nvSpPr>
        <p:spPr>
          <a:xfrm flipH="1">
            <a:off x="7043225" y="2423575"/>
            <a:ext cx="13743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ubTitle" idx="6"/>
          </p:nvPr>
        </p:nvSpPr>
        <p:spPr>
          <a:xfrm flipH="1">
            <a:off x="6432425" y="2954750"/>
            <a:ext cx="19851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5_1_1_2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 flipH="1">
            <a:off x="4308501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 flipH="1">
            <a:off x="5526018" y="1652050"/>
            <a:ext cx="17316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18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3999944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24">
    <p:bg>
      <p:bgPr>
        <a:noFill/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60" r:id="rId8"/>
    <p:sldLayoutId id="214748366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37000"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subTitle" idx="1"/>
          </p:nvPr>
        </p:nvSpPr>
        <p:spPr>
          <a:xfrm>
            <a:off x="5812790" y="2408991"/>
            <a:ext cx="3314700" cy="937098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it-IT" sz="2400" b="1" dirty="0"/>
              <a:t>La nuova frontiera dei </a:t>
            </a:r>
          </a:p>
          <a:p>
            <a:pPr lvl="0"/>
            <a:r>
              <a:rPr lang="it-IT" sz="2400" b="1" dirty="0"/>
              <a:t>camper intelligenti</a:t>
            </a:r>
            <a:endParaRPr lang="en-US" sz="2400" b="1" dirty="0"/>
          </a:p>
        </p:txBody>
      </p:sp>
      <p:pic>
        <p:nvPicPr>
          <p:cNvPr id="5" name="Immagine 4" descr="Immagine che contiene Carattere, testo, Elementi grafici, cerchio&#10;&#10;Descrizione generata automaticamente">
            <a:extLst>
              <a:ext uri="{FF2B5EF4-FFF2-40B4-BE49-F238E27FC236}">
                <a16:creationId xmlns:a16="http://schemas.microsoft.com/office/drawing/2014/main" id="{E95D212A-A553-2916-A323-9F608CD6B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00" y="4326828"/>
            <a:ext cx="3252952" cy="937098"/>
          </a:xfrm>
          <a:prstGeom prst="rect">
            <a:avLst/>
          </a:prstGeom>
        </p:spPr>
      </p:pic>
      <p:pic>
        <p:nvPicPr>
          <p:cNvPr id="2" name="Immagine 1" descr="Immagine che contiene Elementi grafici, simbolo, Carattere, grafica&#10;&#10;Descrizione generata automaticamente">
            <a:extLst>
              <a:ext uri="{FF2B5EF4-FFF2-40B4-BE49-F238E27FC236}">
                <a16:creationId xmlns:a16="http://schemas.microsoft.com/office/drawing/2014/main" id="{59351E53-E4AB-090B-8EA0-AFE345D88A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1" r="-1" b="3597"/>
          <a:stretch/>
        </p:blipFill>
        <p:spPr>
          <a:xfrm>
            <a:off x="7077308" y="185544"/>
            <a:ext cx="2301377" cy="19957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4000" t="-52000" r="39000" b="-19000"/>
          </a:stretch>
        </a:blip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0"/>
          <p:cNvSpPr txBox="1">
            <a:spLocks noGrp="1"/>
          </p:cNvSpPr>
          <p:nvPr>
            <p:ph type="ctrTitle"/>
          </p:nvPr>
        </p:nvSpPr>
        <p:spPr>
          <a:xfrm flipH="1">
            <a:off x="5526018" y="1652050"/>
            <a:ext cx="17316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GRAZIE</a:t>
            </a:r>
            <a:endParaRPr dirty="0"/>
          </a:p>
        </p:txBody>
      </p:sp>
      <p:sp>
        <p:nvSpPr>
          <p:cNvPr id="446" name="Google Shape;446;p40"/>
          <p:cNvSpPr txBox="1">
            <a:spLocks noGrp="1"/>
          </p:cNvSpPr>
          <p:nvPr>
            <p:ph type="ctrTitle" idx="2"/>
          </p:nvPr>
        </p:nvSpPr>
        <p:spPr>
          <a:xfrm>
            <a:off x="3999944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info</a:t>
            </a:r>
            <a:r>
              <a:rPr lang="en" dirty="0"/>
              <a:t>@tomorrowsrl.com 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+39  346 308 6840 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tomorrowsrl.com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14CFF55-ECA1-77A8-B85A-078FAE642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453" y="4296735"/>
            <a:ext cx="9144000" cy="10093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0000" t="-28000" r="-7000" b="-39000"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ctrTitle"/>
          </p:nvPr>
        </p:nvSpPr>
        <p:spPr>
          <a:xfrm>
            <a:off x="0" y="149622"/>
            <a:ext cx="4196715" cy="17348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dirty="0">
                <a:solidFill>
                  <a:schemeClr val="accent3">
                    <a:lumMod val="40000"/>
                    <a:lumOff val="60000"/>
                  </a:schemeClr>
                </a:solidFill>
                <a:latin typeface="Nunito ExtraBold" panose="020F0502020204030204" pitchFamily="2" charset="0"/>
              </a:rPr>
              <a:t>SISTEMA SENSORISTICO PER CAMPER, ROULOTTE E BUNGALOW</a:t>
            </a:r>
          </a:p>
        </p:txBody>
      </p:sp>
      <p:sp>
        <p:nvSpPr>
          <p:cNvPr id="157" name="Google Shape;157;p25"/>
          <p:cNvSpPr txBox="1">
            <a:spLocks noGrp="1"/>
          </p:cNvSpPr>
          <p:nvPr>
            <p:ph type="subTitle" idx="1"/>
          </p:nvPr>
        </p:nvSpPr>
        <p:spPr>
          <a:xfrm>
            <a:off x="0" y="2043067"/>
            <a:ext cx="4269740" cy="1813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chemeClr val="lt1"/>
                </a:solidFill>
                <a:latin typeface="Assistant" panose="020F0502020204030204" pitchFamily="2" charset="-79"/>
                <a:cs typeface="Assistant" panose="020F0502020204030204" pitchFamily="2" charset="-79"/>
              </a:rPr>
              <a:t>Esploriamo </a:t>
            </a:r>
            <a:r>
              <a:rPr lang="it-IT" sz="1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ssistant" panose="020F0502020204030204" pitchFamily="2" charset="-79"/>
                <a:cs typeface="Assistant" panose="020F0502020204030204" pitchFamily="2" charset="-79"/>
              </a:rPr>
              <a:t>l'evoluzione dei viaggi in camper</a:t>
            </a:r>
            <a:r>
              <a:rPr lang="it-IT" sz="1400" dirty="0">
                <a:solidFill>
                  <a:schemeClr val="lt1"/>
                </a:solidFill>
                <a:latin typeface="Assistant" panose="020F0502020204030204" pitchFamily="2" charset="-79"/>
                <a:cs typeface="Assistant" panose="020F0502020204030204" pitchFamily="2" charset="-79"/>
              </a:rPr>
              <a:t> con il nostro innovativo sistema di sensoristica. Questa tecnologia integra </a:t>
            </a:r>
            <a:r>
              <a:rPr lang="it-IT" sz="14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ssistant" panose="020F0502020204030204" pitchFamily="2" charset="-79"/>
                <a:cs typeface="Assistant" panose="020F0502020204030204" pitchFamily="2" charset="-79"/>
              </a:rPr>
              <a:t>sensori avanzati e connettività NB-IoT</a:t>
            </a:r>
            <a:r>
              <a:rPr lang="it-IT" sz="1400" dirty="0">
                <a:solidFill>
                  <a:schemeClr val="lt1"/>
                </a:solidFill>
                <a:latin typeface="Assistant" panose="020F0502020204030204" pitchFamily="2" charset="-79"/>
                <a:cs typeface="Assistant" panose="020F0502020204030204" pitchFamily="2" charset="-79"/>
              </a:rPr>
              <a:t> per offrire un controllo senza precedenti e una personalizzazione dell'esperienza di campeggio. Scoprite come la nostra soluzione trasforma ogni viaggio in un'avventura senza sforzo e completamente gestibile dal palmo della vostra mano.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ctrTitle" idx="13"/>
          </p:nvPr>
        </p:nvSpPr>
        <p:spPr>
          <a:xfrm>
            <a:off x="2298006" y="305023"/>
            <a:ext cx="4547987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GESTIONE REMOTA INTELLIGENTE</a:t>
            </a:r>
          </a:p>
        </p:txBody>
      </p:sp>
      <p:cxnSp>
        <p:nvCxnSpPr>
          <p:cNvPr id="124" name="Google Shape;124;p23"/>
          <p:cNvCxnSpPr/>
          <p:nvPr/>
        </p:nvCxnSpPr>
        <p:spPr>
          <a:xfrm>
            <a:off x="5871225" y="2147250"/>
            <a:ext cx="0" cy="6891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" name="Google Shape;125;p23"/>
          <p:cNvCxnSpPr/>
          <p:nvPr/>
        </p:nvCxnSpPr>
        <p:spPr>
          <a:xfrm>
            <a:off x="3249525" y="2147250"/>
            <a:ext cx="0" cy="6891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1052599" y="2491800"/>
            <a:ext cx="1780649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MONITORAGGIO DEI LIVELLI</a:t>
            </a:r>
            <a:endParaRPr sz="1400" dirty="0"/>
          </a:p>
        </p:txBody>
      </p:sp>
      <p:sp>
        <p:nvSpPr>
          <p:cNvPr id="127" name="Google Shape;127;p23"/>
          <p:cNvSpPr txBox="1">
            <a:spLocks noGrp="1"/>
          </p:cNvSpPr>
          <p:nvPr>
            <p:ph type="ctrTitle" idx="3"/>
          </p:nvPr>
        </p:nvSpPr>
        <p:spPr>
          <a:xfrm>
            <a:off x="3800482" y="2491800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CONTROLLO MULTIMEDIALE</a:t>
            </a:r>
            <a:endParaRPr sz="1400" dirty="0"/>
          </a:p>
        </p:txBody>
      </p:sp>
      <p:sp>
        <p:nvSpPr>
          <p:cNvPr id="128" name="Google Shape;128;p23"/>
          <p:cNvSpPr txBox="1">
            <a:spLocks noGrp="1"/>
          </p:cNvSpPr>
          <p:nvPr>
            <p:ph type="ctrTitle" idx="5"/>
          </p:nvPr>
        </p:nvSpPr>
        <p:spPr>
          <a:xfrm>
            <a:off x="6345669" y="2470708"/>
            <a:ext cx="1857159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CLIMATIZZAZIONE INTELLIGENTE</a:t>
            </a:r>
            <a:endParaRPr sz="1400" dirty="0"/>
          </a:p>
        </p:txBody>
      </p:sp>
      <p:sp>
        <p:nvSpPr>
          <p:cNvPr id="129" name="Google Shape;129;p23"/>
          <p:cNvSpPr txBox="1">
            <a:spLocks noGrp="1"/>
          </p:cNvSpPr>
          <p:nvPr>
            <p:ph type="subTitle" idx="1"/>
          </p:nvPr>
        </p:nvSpPr>
        <p:spPr>
          <a:xfrm>
            <a:off x="967738" y="2957350"/>
            <a:ext cx="1965000" cy="15365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/>
              <a:t>Tieni traccia dei livelli di acqua, carburante e batteria, ricevendo </a:t>
            </a:r>
            <a:r>
              <a:rPr lang="it-IT" sz="1200" b="1" dirty="0"/>
              <a:t>aggiornamenti in tempo reale</a:t>
            </a:r>
            <a:r>
              <a:rPr lang="it-IT" sz="1200" dirty="0"/>
              <a:t> e </a:t>
            </a:r>
            <a:r>
              <a:rPr lang="it-IT" sz="1200" dirty="0" err="1"/>
              <a:t>alert</a:t>
            </a:r>
            <a:r>
              <a:rPr lang="it-IT" sz="1200" dirty="0"/>
              <a:t> personalizzati.</a:t>
            </a:r>
          </a:p>
        </p:txBody>
      </p:sp>
      <p:sp>
        <p:nvSpPr>
          <p:cNvPr id="130" name="Google Shape;130;p23"/>
          <p:cNvSpPr txBox="1">
            <a:spLocks noGrp="1"/>
          </p:cNvSpPr>
          <p:nvPr>
            <p:ph type="title" idx="14"/>
          </p:nvPr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31" name="Google Shape;131;p23"/>
          <p:cNvSpPr txBox="1">
            <a:spLocks noGrp="1"/>
          </p:cNvSpPr>
          <p:nvPr>
            <p:ph type="subTitle" idx="2"/>
          </p:nvPr>
        </p:nvSpPr>
        <p:spPr>
          <a:xfrm>
            <a:off x="3616132" y="2957350"/>
            <a:ext cx="1965000" cy="1391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dirty="0"/>
              <a:t>Gestisci i sistemi audio e video </a:t>
            </a:r>
            <a:r>
              <a:rPr lang="it-IT" sz="1200" dirty="0"/>
              <a:t>del tuo camper, creando playlist per ogni viaggio e accedendo ai tuoi contenuti preferiti.</a:t>
            </a:r>
          </a:p>
        </p:txBody>
      </p:sp>
      <p:sp>
        <p:nvSpPr>
          <p:cNvPr id="132" name="Google Shape;132;p23"/>
          <p:cNvSpPr txBox="1">
            <a:spLocks noGrp="1"/>
          </p:cNvSpPr>
          <p:nvPr>
            <p:ph type="title" idx="15"/>
          </p:nvPr>
        </p:nvSpPr>
        <p:spPr>
          <a:xfrm>
            <a:off x="419761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3" name="Google Shape;133;p23"/>
          <p:cNvSpPr txBox="1">
            <a:spLocks noGrp="1"/>
          </p:cNvSpPr>
          <p:nvPr>
            <p:ph type="subTitle" idx="4"/>
          </p:nvPr>
        </p:nvSpPr>
        <p:spPr>
          <a:xfrm>
            <a:off x="6264527" y="2957350"/>
            <a:ext cx="2128624" cy="18508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/>
              <a:t>Con pochi tocchi, puoi regolare la temperatura all'interno del tuo camper, assicurando il </a:t>
            </a:r>
            <a:r>
              <a:rPr lang="it-IT" sz="1200" b="1" dirty="0"/>
              <a:t>comfort perfetto</a:t>
            </a:r>
            <a:r>
              <a:rPr lang="it-IT" sz="1200" dirty="0"/>
              <a:t> sia nelle calde giornate estive che nelle fredde notti invernali</a:t>
            </a:r>
          </a:p>
        </p:txBody>
      </p:sp>
      <p:sp>
        <p:nvSpPr>
          <p:cNvPr id="134" name="Google Shape;134;p23"/>
          <p:cNvSpPr txBox="1">
            <a:spLocks noGrp="1"/>
          </p:cNvSpPr>
          <p:nvPr>
            <p:ph type="title" idx="16"/>
          </p:nvPr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8"/>
          <p:cNvGrpSpPr/>
          <p:nvPr/>
        </p:nvGrpSpPr>
        <p:grpSpPr>
          <a:xfrm>
            <a:off x="-273225" y="-9525"/>
            <a:ext cx="2838488" cy="5210133"/>
            <a:chOff x="-273225" y="-9525"/>
            <a:chExt cx="2838488" cy="5210133"/>
          </a:xfrm>
        </p:grpSpPr>
        <p:sp>
          <p:nvSpPr>
            <p:cNvPr id="190" name="Google Shape;190;p28"/>
            <p:cNvSpPr/>
            <p:nvPr/>
          </p:nvSpPr>
          <p:spPr>
            <a:xfrm>
              <a:off x="-273225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28"/>
          <p:cNvSpPr txBox="1">
            <a:spLocks noGrp="1"/>
          </p:cNvSpPr>
          <p:nvPr>
            <p:ph type="ctrTitle"/>
          </p:nvPr>
        </p:nvSpPr>
        <p:spPr>
          <a:xfrm>
            <a:off x="90768" y="344376"/>
            <a:ext cx="2065692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GESTIONE REMOTA INTELLIGENTE</a:t>
            </a:r>
            <a:endParaRPr sz="1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4" name="Google Shape;194;p28"/>
          <p:cNvSpPr txBox="1">
            <a:spLocks noGrp="1"/>
          </p:cNvSpPr>
          <p:nvPr>
            <p:ph type="subTitle" idx="1"/>
          </p:nvPr>
        </p:nvSpPr>
        <p:spPr>
          <a:xfrm>
            <a:off x="2876550" y="935852"/>
            <a:ext cx="3390900" cy="2378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/>
              <a:t>L’app trasforma il dispositivo mobile in un controllo remoto per vari sistemi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dirty="0"/>
              <a:t>Diagnostica Veicolo</a:t>
            </a:r>
            <a:r>
              <a:rPr lang="it-IT" sz="1200" dirty="0"/>
              <a:t>: Ricevi rapporti diagnostici per assicurarti che il tuo camper sia sempre in condizioni ottimali.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dirty="0"/>
              <a:t>Sistema di Sicurezza all'avanguardia</a:t>
            </a:r>
            <a:r>
              <a:rPr lang="it-IT" sz="1200" dirty="0"/>
              <a:t>: Con </a:t>
            </a:r>
            <a:r>
              <a:rPr lang="it-IT" sz="1200" dirty="0" err="1"/>
              <a:t>CamperTech</a:t>
            </a:r>
            <a:r>
              <a:rPr lang="it-IT" sz="1200" dirty="0"/>
              <a:t>, puoi monitorare il tuo camper con telecamere di sicurezza integrate, ricevere notifiche in tempo reale in caso di movimenti sospetti e attivare o disattivare il sistema di allarme.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dirty="0"/>
              <a:t>Illuminazione Su Misura</a:t>
            </a:r>
            <a:r>
              <a:rPr lang="it-IT" sz="1200" dirty="0"/>
              <a:t>: Crea l'atmosfera perfetta con il nostro sistema di illuminazione personalizzabile.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200" dirty="0"/>
          </a:p>
        </p:txBody>
      </p:sp>
      <p:pic>
        <p:nvPicPr>
          <p:cNvPr id="2" name="Immagine 1" descr="Immagine che contiene testo, Cellulare, elettronica, gadget&#10;&#10;Descrizione generata automaticamente">
            <a:extLst>
              <a:ext uri="{FF2B5EF4-FFF2-40B4-BE49-F238E27FC236}">
                <a16:creationId xmlns:a16="http://schemas.microsoft.com/office/drawing/2014/main" id="{418CF3D6-E793-9C4B-719F-2F9BB0CD8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38" y="-173946"/>
            <a:ext cx="7649263" cy="51020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1" name="Google Shape;211;p29"/>
          <p:cNvCxnSpPr/>
          <p:nvPr/>
        </p:nvCxnSpPr>
        <p:spPr>
          <a:xfrm>
            <a:off x="3838500" y="1667351"/>
            <a:ext cx="0" cy="26004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9"/>
          <p:cNvSpPr txBox="1">
            <a:spLocks noGrp="1"/>
          </p:cNvSpPr>
          <p:nvPr>
            <p:ph type="ctrTitle" idx="2"/>
          </p:nvPr>
        </p:nvSpPr>
        <p:spPr>
          <a:xfrm flipH="1">
            <a:off x="929550" y="721872"/>
            <a:ext cx="26715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 DASHBOARD PERSONALIZZATA PER L’UTENTE</a:t>
            </a:r>
            <a:endParaRPr dirty="0"/>
          </a:p>
        </p:txBody>
      </p:sp>
      <p:sp>
        <p:nvSpPr>
          <p:cNvPr id="226" name="Google Shape;226;p29"/>
          <p:cNvSpPr txBox="1">
            <a:spLocks noGrp="1"/>
          </p:cNvSpPr>
          <p:nvPr>
            <p:ph type="subTitle" idx="1"/>
          </p:nvPr>
        </p:nvSpPr>
        <p:spPr>
          <a:xfrm flipH="1">
            <a:off x="175260" y="1398876"/>
            <a:ext cx="3663165" cy="11935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/>
              <a:t>Personalizzazione dell'Interfaccia: </a:t>
            </a:r>
            <a:r>
              <a:rPr lang="it-IT" sz="1400" dirty="0"/>
              <a:t>Gli utenti possono modificare l'interfaccia per adattarla alle proprie preferenze, scegliendo le notifiche da ricevere e i dati da monitorare.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4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/>
              <a:t>Controllo Completo dei Sistemi del Camper: </a:t>
            </a:r>
            <a:r>
              <a:rPr lang="it-IT" sz="1400" dirty="0"/>
              <a:t>Dalla climatizzazione alla sicurezza, ogni aspetto del camper può essere gestito con semplici tocchi sull'app.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5EB1790-7925-29C8-E844-DFD965C862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96691" y="643528"/>
            <a:ext cx="3856444" cy="38564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1" name="Google Shape;211;p29"/>
          <p:cNvCxnSpPr/>
          <p:nvPr/>
        </p:nvCxnSpPr>
        <p:spPr>
          <a:xfrm>
            <a:off x="4533746" y="1183702"/>
            <a:ext cx="0" cy="26004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9"/>
          <p:cNvSpPr txBox="1">
            <a:spLocks noGrp="1"/>
          </p:cNvSpPr>
          <p:nvPr>
            <p:ph type="ctrTitle" idx="2"/>
          </p:nvPr>
        </p:nvSpPr>
        <p:spPr>
          <a:xfrm flipH="1">
            <a:off x="6189239" y="298679"/>
            <a:ext cx="26715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 DASHBOARD PER L’AMMINISTRATORE</a:t>
            </a:r>
            <a:endParaRPr dirty="0"/>
          </a:p>
        </p:txBody>
      </p:sp>
      <p:sp>
        <p:nvSpPr>
          <p:cNvPr id="226" name="Google Shape;226;p29"/>
          <p:cNvSpPr txBox="1">
            <a:spLocks noGrp="1"/>
          </p:cNvSpPr>
          <p:nvPr>
            <p:ph type="subTitle" idx="1"/>
          </p:nvPr>
        </p:nvSpPr>
        <p:spPr>
          <a:xfrm flipH="1">
            <a:off x="5102440" y="1126823"/>
            <a:ext cx="3663165" cy="11935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/>
              <a:t>DASHBOARD DI GESTIONE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/>
              <a:t>L'interfaccia amministratore offre una panoramica completa dei sistemi del camper, permettendo un controllo e una gestione centralizzata.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/>
              <a:t>ANALISI DEI DATI E REPORT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/>
              <a:t>Funzionalità avanzate per il monitoraggio e l'analisi dei dati di utilizzo, vitali per la manutenzione e l'ottimizzazione dei servizi.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/>
              <a:t>AGGIORNAMENTI E CONFIGURAZIONE REMOTA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dirty="0"/>
              <a:t>Capacità di effettuare aggiornamenti software e modificare le configurazioni dei camper da remoto, garantendo sempre la migliore esperienza per l'utente finale.</a:t>
            </a:r>
          </a:p>
        </p:txBody>
      </p:sp>
      <p:pic>
        <p:nvPicPr>
          <p:cNvPr id="3" name="Immagine 2" descr="Immagine che contiene elettronica, Dispositivo elettronico, interno&#10;&#10;Descrizione generata automaticamente">
            <a:extLst>
              <a:ext uri="{FF2B5EF4-FFF2-40B4-BE49-F238E27FC236}">
                <a16:creationId xmlns:a16="http://schemas.microsoft.com/office/drawing/2014/main" id="{1CDC513B-0A80-57C2-234F-81DBDDA60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90" y="147600"/>
            <a:ext cx="4672603" cy="467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"/>
          <p:cNvSpPr txBox="1">
            <a:spLocks noGrp="1"/>
          </p:cNvSpPr>
          <p:nvPr>
            <p:ph type="ctrTitle"/>
          </p:nvPr>
        </p:nvSpPr>
        <p:spPr>
          <a:xfrm>
            <a:off x="3104957" y="28341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CONTROLLO COMPLETO DALLA APP</a:t>
            </a:r>
            <a:endParaRPr sz="2800" dirty="0"/>
          </a:p>
        </p:txBody>
      </p:sp>
      <p:sp>
        <p:nvSpPr>
          <p:cNvPr id="234" name="Google Shape;234;p30"/>
          <p:cNvSpPr/>
          <p:nvPr/>
        </p:nvSpPr>
        <p:spPr>
          <a:xfrm>
            <a:off x="838200" y="1985413"/>
            <a:ext cx="597300" cy="517500"/>
          </a:xfrm>
          <a:prstGeom prst="hexagon">
            <a:avLst>
              <a:gd name="adj" fmla="val 25000"/>
              <a:gd name="vf" fmla="val 11547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0"/>
          <p:cNvSpPr/>
          <p:nvPr/>
        </p:nvSpPr>
        <p:spPr>
          <a:xfrm>
            <a:off x="7718775" y="1985343"/>
            <a:ext cx="597300" cy="517500"/>
          </a:xfrm>
          <a:prstGeom prst="hexagon">
            <a:avLst>
              <a:gd name="adj" fmla="val 25000"/>
              <a:gd name="vf" fmla="val 11547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0"/>
          <p:cNvSpPr txBox="1">
            <a:spLocks noGrp="1"/>
          </p:cNvSpPr>
          <p:nvPr>
            <p:ph type="ctrTitle" idx="2"/>
          </p:nvPr>
        </p:nvSpPr>
        <p:spPr>
          <a:xfrm flipH="1">
            <a:off x="449700" y="2455994"/>
            <a:ext cx="13743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MANUTE</a:t>
            </a:r>
            <a:r>
              <a:rPr lang="en" dirty="0"/>
              <a:t>NZIONE PROATTIVA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65" name="Google Shape;265;p30"/>
          <p:cNvSpPr txBox="1">
            <a:spLocks noGrp="1"/>
          </p:cNvSpPr>
          <p:nvPr>
            <p:ph type="subTitle" idx="1"/>
          </p:nvPr>
        </p:nvSpPr>
        <p:spPr>
          <a:xfrm flipH="1">
            <a:off x="201840" y="3056775"/>
            <a:ext cx="19851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dirty="0">
                <a:solidFill>
                  <a:schemeClr val="lt1"/>
                </a:solidFill>
              </a:rPr>
              <a:t>Ricevi rapporti diagnostici per tenere la tua imbarcazione sempre al top.</a:t>
            </a:r>
            <a:endParaRPr sz="1050" dirty="0">
              <a:solidFill>
                <a:schemeClr val="lt1"/>
              </a:solidFill>
            </a:endParaRPr>
          </a:p>
        </p:txBody>
      </p:sp>
      <p:sp>
        <p:nvSpPr>
          <p:cNvPr id="268" name="Google Shape;268;p30"/>
          <p:cNvSpPr txBox="1">
            <a:spLocks noGrp="1"/>
          </p:cNvSpPr>
          <p:nvPr>
            <p:ph type="ctrTitle" idx="5"/>
          </p:nvPr>
        </p:nvSpPr>
        <p:spPr>
          <a:xfrm flipH="1">
            <a:off x="7330275" y="2496378"/>
            <a:ext cx="13743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SICUREZZA AVANZATA</a:t>
            </a:r>
            <a:endParaRPr dirty="0"/>
          </a:p>
        </p:txBody>
      </p:sp>
      <p:sp>
        <p:nvSpPr>
          <p:cNvPr id="269" name="Google Shape;269;p30"/>
          <p:cNvSpPr txBox="1">
            <a:spLocks noGrp="1"/>
          </p:cNvSpPr>
          <p:nvPr>
            <p:ph type="subTitle" idx="6"/>
          </p:nvPr>
        </p:nvSpPr>
        <p:spPr>
          <a:xfrm flipH="1">
            <a:off x="7024874" y="3056775"/>
            <a:ext cx="1985102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/>
              <a:t>Gestisci il sistema di allarme in tempo reale con </a:t>
            </a:r>
            <a:r>
              <a:rPr lang="it-IT" sz="1100" dirty="0" err="1"/>
              <a:t>NaviTech</a:t>
            </a:r>
            <a:endParaRPr lang="it-IT" sz="1100" dirty="0"/>
          </a:p>
        </p:txBody>
      </p:sp>
      <p:pic>
        <p:nvPicPr>
          <p:cNvPr id="12" name="Elemento grafico 11" descr="Strumenti contorno">
            <a:extLst>
              <a:ext uri="{FF2B5EF4-FFF2-40B4-BE49-F238E27FC236}">
                <a16:creationId xmlns:a16="http://schemas.microsoft.com/office/drawing/2014/main" id="{BE9DC602-C0CA-0262-C6EE-59BDD19B8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628" y="2087613"/>
            <a:ext cx="342928" cy="342928"/>
          </a:xfrm>
          <a:prstGeom prst="rect">
            <a:avLst/>
          </a:prstGeom>
        </p:spPr>
      </p:pic>
      <p:pic>
        <p:nvPicPr>
          <p:cNvPr id="15" name="Elemento grafico 14" descr="Scudo con segno di spunta contorno">
            <a:extLst>
              <a:ext uri="{FF2B5EF4-FFF2-40B4-BE49-F238E27FC236}">
                <a16:creationId xmlns:a16="http://schemas.microsoft.com/office/drawing/2014/main" id="{580F6C81-88A7-73DA-8038-6D0899AF6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58675" y="2000327"/>
            <a:ext cx="517500" cy="5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29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>
            <a:spLocks noGrp="1"/>
          </p:cNvSpPr>
          <p:nvPr>
            <p:ph type="ctrTitle"/>
          </p:nvPr>
        </p:nvSpPr>
        <p:spPr>
          <a:xfrm flipH="1">
            <a:off x="6795803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DEPTH</a:t>
            </a:r>
            <a:endParaRPr dirty="0"/>
          </a:p>
        </p:txBody>
      </p:sp>
      <p:cxnSp>
        <p:nvCxnSpPr>
          <p:cNvPr id="211" name="Google Shape;211;p29"/>
          <p:cNvCxnSpPr/>
          <p:nvPr/>
        </p:nvCxnSpPr>
        <p:spPr>
          <a:xfrm>
            <a:off x="3838500" y="1667351"/>
            <a:ext cx="0" cy="26004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9"/>
          <p:cNvSpPr txBox="1">
            <a:spLocks noGrp="1"/>
          </p:cNvSpPr>
          <p:nvPr>
            <p:ph type="ctrTitle" idx="2"/>
          </p:nvPr>
        </p:nvSpPr>
        <p:spPr>
          <a:xfrm flipH="1">
            <a:off x="929550" y="721872"/>
            <a:ext cx="26715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L’HARDWARE NB-IOT</a:t>
            </a:r>
            <a:endParaRPr dirty="0"/>
          </a:p>
        </p:txBody>
      </p:sp>
      <p:sp>
        <p:nvSpPr>
          <p:cNvPr id="226" name="Google Shape;226;p29"/>
          <p:cNvSpPr txBox="1">
            <a:spLocks noGrp="1"/>
          </p:cNvSpPr>
          <p:nvPr>
            <p:ph type="subTitle" idx="1"/>
          </p:nvPr>
        </p:nvSpPr>
        <p:spPr>
          <a:xfrm flipH="1">
            <a:off x="175259" y="1398876"/>
            <a:ext cx="3663165" cy="35185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/>
              <a:t>BASSO CONSUMO ENERGETICO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 sensori NB-IoT sono progettati per funzionare a lungo senza bisogno di ricarica frequente, ideali per viaggi in camper dove la gestione dell'energia è cruciale.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/>
              <a:t>AMPIA COPERTURA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Forniscono una connessione affidabile anche in zone remote, assicurando una comunicazione costante tra il camper e l'utente.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-IT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/>
              <a:t>MIGLIORAMENTO DELL'ESPERIENZA DI CAMPEGGIO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Offrono funzionalità avanzate come il monitoraggio ambientale, la sicurezza potenziata e la gestione efficiente delle risorse, rendendo il campeggio più sicuro, confortevole e gestibile.</a:t>
            </a:r>
          </a:p>
        </p:txBody>
      </p:sp>
      <p:pic>
        <p:nvPicPr>
          <p:cNvPr id="13" name="Immagine 12" descr="Immagine che contiene elettronica, circuito, Componente elettrico, Componente di circuito&#10;&#10;Descrizione generata automaticamente">
            <a:extLst>
              <a:ext uri="{FF2B5EF4-FFF2-40B4-BE49-F238E27FC236}">
                <a16:creationId xmlns:a16="http://schemas.microsoft.com/office/drawing/2014/main" id="{F265229C-B842-37E6-A93B-BDA91E644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9440" y="1398876"/>
            <a:ext cx="4239683" cy="317976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48963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88" name="Google Shape;288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90" name="Google Shape;290;p32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TOMORROW SRL</a:t>
            </a:r>
            <a:br>
              <a:rPr lang="it-IT" dirty="0"/>
            </a:br>
            <a:endParaRPr dirty="0"/>
          </a:p>
        </p:txBody>
      </p:sp>
      <p:sp>
        <p:nvSpPr>
          <p:cNvPr id="333" name="Google Shape;333;p32"/>
          <p:cNvSpPr txBox="1">
            <a:spLocks noGrp="1"/>
          </p:cNvSpPr>
          <p:nvPr>
            <p:ph type="ctrTitle" idx="4294967295"/>
          </p:nvPr>
        </p:nvSpPr>
        <p:spPr>
          <a:xfrm flipH="1">
            <a:off x="2098770" y="1800430"/>
            <a:ext cx="1485300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B7FFD8"/>
                </a:solidFill>
              </a:rPr>
              <a:t>IOT</a:t>
            </a:r>
            <a:endParaRPr sz="1300" dirty="0">
              <a:solidFill>
                <a:srgbClr val="B7FFD8"/>
              </a:solidFill>
            </a:endParaRPr>
          </a:p>
        </p:txBody>
      </p:sp>
      <p:sp>
        <p:nvSpPr>
          <p:cNvPr id="334" name="Google Shape;334;p32"/>
          <p:cNvSpPr txBox="1">
            <a:spLocks noGrp="1"/>
          </p:cNvSpPr>
          <p:nvPr>
            <p:ph type="subTitle" idx="4294967295"/>
          </p:nvPr>
        </p:nvSpPr>
        <p:spPr>
          <a:xfrm flipH="1">
            <a:off x="1874520" y="2181621"/>
            <a:ext cx="1894908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rgbClr val="B7FFD8"/>
                </a:solidFill>
              </a:rPr>
              <a:t>L’azienda ha anni di esperienza nello sviluppo di tecnologie IOT sia hardware che software.</a:t>
            </a:r>
            <a:endParaRPr dirty="0">
              <a:solidFill>
                <a:srgbClr val="B7FFD8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100" dirty="0">
              <a:solidFill>
                <a:schemeClr val="lt1"/>
              </a:solidFill>
            </a:endParaRPr>
          </a:p>
        </p:txBody>
      </p:sp>
      <p:sp>
        <p:nvSpPr>
          <p:cNvPr id="335" name="Google Shape;335;p32"/>
          <p:cNvSpPr txBox="1">
            <a:spLocks noGrp="1"/>
          </p:cNvSpPr>
          <p:nvPr>
            <p:ph type="ctrTitle" idx="4294967295"/>
          </p:nvPr>
        </p:nvSpPr>
        <p:spPr>
          <a:xfrm flipH="1">
            <a:off x="4365568" y="2976984"/>
            <a:ext cx="1191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R&amp;D</a:t>
            </a:r>
            <a:endParaRPr sz="1100" dirty="0"/>
          </a:p>
        </p:txBody>
      </p:sp>
      <p:sp>
        <p:nvSpPr>
          <p:cNvPr id="336" name="Google Shape;336;p32"/>
          <p:cNvSpPr txBox="1">
            <a:spLocks noGrp="1"/>
          </p:cNvSpPr>
          <p:nvPr>
            <p:ph type="subTitle" idx="4294967295"/>
          </p:nvPr>
        </p:nvSpPr>
        <p:spPr>
          <a:xfrm flipH="1">
            <a:off x="4204728" y="3332737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-IT" sz="900" dirty="0"/>
              <a:t>L</a:t>
            </a:r>
            <a:r>
              <a:rPr lang="en" sz="900" dirty="0"/>
              <a:t>a tecnologia offerta da Tomorrow è sempre all’avanguardia e frutto di progetti R&amp;D che coinvolgono professionisti e accademici. </a:t>
            </a:r>
            <a:endParaRPr sz="900" dirty="0"/>
          </a:p>
        </p:txBody>
      </p:sp>
      <p:sp>
        <p:nvSpPr>
          <p:cNvPr id="337" name="Google Shape;337;p32"/>
          <p:cNvSpPr txBox="1">
            <a:spLocks noGrp="1"/>
          </p:cNvSpPr>
          <p:nvPr>
            <p:ph type="ctrTitle" idx="4294967295"/>
          </p:nvPr>
        </p:nvSpPr>
        <p:spPr>
          <a:xfrm flipH="1">
            <a:off x="4428884" y="1082117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AI &amp; ML</a:t>
            </a:r>
            <a:endParaRPr sz="1100" dirty="0"/>
          </a:p>
        </p:txBody>
      </p:sp>
      <p:sp>
        <p:nvSpPr>
          <p:cNvPr id="338" name="Google Shape;338;p32"/>
          <p:cNvSpPr txBox="1">
            <a:spLocks noGrp="1"/>
          </p:cNvSpPr>
          <p:nvPr>
            <p:ph type="subTitle" idx="4294967295"/>
          </p:nvPr>
        </p:nvSpPr>
        <p:spPr>
          <a:xfrm flipH="1">
            <a:off x="4248472" y="1351536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900" dirty="0"/>
              <a:t>Combiniamo </a:t>
            </a:r>
            <a:r>
              <a:rPr lang="it-IT" sz="900" dirty="0"/>
              <a:t>I</a:t>
            </a:r>
            <a:r>
              <a:rPr lang="en" sz="900" dirty="0"/>
              <a:t> dati raccolti dai sensori con tecnologie data driven altamente avanzate per analizzare e prendere decisioni.</a:t>
            </a:r>
            <a:endParaRPr sz="900" dirty="0"/>
          </a:p>
        </p:txBody>
      </p:sp>
      <p:sp>
        <p:nvSpPr>
          <p:cNvPr id="339" name="Google Shape;339;p32"/>
          <p:cNvSpPr/>
          <p:nvPr/>
        </p:nvSpPr>
        <p:spPr>
          <a:xfrm>
            <a:off x="5725351" y="191439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0" name="Google Shape;340;p32"/>
          <p:cNvSpPr txBox="1">
            <a:spLocks noGrp="1"/>
          </p:cNvSpPr>
          <p:nvPr>
            <p:ph type="ctrTitle" idx="4294967295"/>
          </p:nvPr>
        </p:nvSpPr>
        <p:spPr>
          <a:xfrm flipH="1">
            <a:off x="5981524" y="2186898"/>
            <a:ext cx="1498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/>
              <a:t>INTERDISCIPLANARIET</a:t>
            </a:r>
            <a:r>
              <a:rPr lang="it-IT" sz="800" dirty="0"/>
              <a:t>À</a:t>
            </a:r>
            <a:endParaRPr sz="800" dirty="0"/>
          </a:p>
        </p:txBody>
      </p:sp>
      <p:sp>
        <p:nvSpPr>
          <p:cNvPr id="341" name="Google Shape;341;p32"/>
          <p:cNvSpPr txBox="1">
            <a:spLocks noGrp="1"/>
          </p:cNvSpPr>
          <p:nvPr>
            <p:ph type="subTitle" idx="4294967295"/>
          </p:nvPr>
        </p:nvSpPr>
        <p:spPr>
          <a:xfrm flipH="1">
            <a:off x="5981493" y="2431964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900" dirty="0"/>
              <a:t>I team di Tomorrow sono composti da esperti in campi diversi per superare </a:t>
            </a:r>
            <a:r>
              <a:rPr lang="it-IT" sz="900" dirty="0"/>
              <a:t>I</a:t>
            </a:r>
            <a:r>
              <a:rPr lang="en" sz="900" dirty="0"/>
              <a:t> limiti di una visione puramente quantitativa. </a:t>
            </a:r>
            <a:endParaRPr sz="9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0867C13-6B54-3841-A486-EAAF1683A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189" y="4311675"/>
            <a:ext cx="9272378" cy="10211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keting Newsletter">
  <a:themeElements>
    <a:clrScheme name="Simple Light">
      <a:dk1>
        <a:srgbClr val="191919"/>
      </a:dk1>
      <a:lt1>
        <a:srgbClr val="F3F3F3"/>
      </a:lt1>
      <a:dk2>
        <a:srgbClr val="D9D9D9"/>
      </a:dk2>
      <a:lt2>
        <a:srgbClr val="434343"/>
      </a:lt2>
      <a:accent1>
        <a:srgbClr val="097A80"/>
      </a:accent1>
      <a:accent2>
        <a:srgbClr val="B3B896"/>
      </a:accent2>
      <a:accent3>
        <a:srgbClr val="F1C34E"/>
      </a:accent3>
      <a:accent4>
        <a:srgbClr val="E06666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6643C2D-F7AC-41C4-924E-7BD64E187BDF}">
  <we:reference id="wa200005566" version="3.0.0.2" store="it-IT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</Words>
  <Application>Microsoft Office PowerPoint</Application>
  <PresentationFormat>Presentazione su schermo (16:9)</PresentationFormat>
  <Paragraphs>65</Paragraphs>
  <Slides>10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9" baseType="lpstr">
      <vt:lpstr>Arial</vt:lpstr>
      <vt:lpstr>Fira Sans Extra Condensed Medium</vt:lpstr>
      <vt:lpstr>Nunito Sans</vt:lpstr>
      <vt:lpstr>Assistant</vt:lpstr>
      <vt:lpstr>Nunito Sans ExtraBold</vt:lpstr>
      <vt:lpstr>Nunito ExtraBold</vt:lpstr>
      <vt:lpstr>Pontano Sans</vt:lpstr>
      <vt:lpstr>Assistant Light</vt:lpstr>
      <vt:lpstr>Marketing Newsletter</vt:lpstr>
      <vt:lpstr>Presentazione standard di PowerPoint</vt:lpstr>
      <vt:lpstr>SISTEMA SENSORISTICO PER CAMPER, ROULOTTE E BUNGALOW</vt:lpstr>
      <vt:lpstr>GESTIONE REMOTA INTELLIGENTE</vt:lpstr>
      <vt:lpstr>GESTIONE REMOTA INTELLIGENTE</vt:lpstr>
      <vt:lpstr>LA DASHBOARD PERSONALIZZATA PER L’UTENTE</vt:lpstr>
      <vt:lpstr>LA DASHBOARD PER L’AMMINISTRATORE</vt:lpstr>
      <vt:lpstr>CONTROLLO COMPLETO DALLA APP</vt:lpstr>
      <vt:lpstr>IN DEPTH</vt:lpstr>
      <vt:lpstr>TOMORROW SRL 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NaviTech</dc:title>
  <cp:lastModifiedBy>Alberto Arati</cp:lastModifiedBy>
  <cp:revision>3</cp:revision>
  <dcterms:modified xsi:type="dcterms:W3CDTF">2024-03-18T14:57:56Z</dcterms:modified>
</cp:coreProperties>
</file>